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3" name="Stefan Neculai"/>
  <p:cmAuthor clrIdx="1" id="1" initials="" lastIdx="1" name="Florin Popescu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>
    <p:pos x="6000" y="0"/>
    <p:text>Aici eu as zice ca ar merge un grafic ceva.. Care e un fel de X in functie cum evolueaza fiecare Agile vs Antifragile</p:text>
  </p:cm>
  <p:cm authorId="0" idx="2">
    <p:pos x="6000" y="100"/>
    <p:text>Sort of: https://www.google.ro/imgres?imgurl=http%3A%2F%2Fwww.innolution.com%2Fuploads%2Fclient-logos%2Fpositive_negative_asymmetric_payoff.jpg&amp;imgrefurl=http%3A%2F%2Fwww.innolution.com%2Fblog%2Fagile-risk-management-antifragile&amp;docid=T4tZ3SuO-BnEwM&amp;tbnid=EqJHOu_6vJUH9M%3A&amp;w=600&amp;h=300&amp;bih=731&amp;biw=1284&amp;ved=0ahUKEwj76K-i463PAhVnLZoKHYTmBMgQMwgoKAwwDA&amp;iact=mrc&amp;uact=8</p:text>
  </p:cm>
  <p:cm authorId="0" idx="3">
    <p:pos x="6000" y="200"/>
    <p:text>Poza asta (http://www.pwc.com/us/en/technology-forecast/2013/issue2/features/assets/th-feature01-figure02.jpg) mi se pare super tare.. ai putea sa o pui undeva.. nu neaparat aici</p:text>
  </p:cm>
  <p:cm authorId="1" idx="1">
    <p:pos x="6000" y="300"/>
    <p:text>dap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9.jpg"/><Relationship Id="rId4" Type="http://schemas.openxmlformats.org/officeDocument/2006/relationships/image" Target="../media/image0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jpg"/><Relationship Id="rId4" Type="http://schemas.openxmlformats.org/officeDocument/2006/relationships/image" Target="../media/image2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32.jpg"/><Relationship Id="rId5" Type="http://schemas.openxmlformats.org/officeDocument/2006/relationships/image" Target="../media/image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8.jpg"/><Relationship Id="rId4" Type="http://schemas.openxmlformats.org/officeDocument/2006/relationships/image" Target="../media/image05.jpg"/><Relationship Id="rId5" Type="http://schemas.openxmlformats.org/officeDocument/2006/relationships/image" Target="../media/image01.jpg"/><Relationship Id="rId6" Type="http://schemas.openxmlformats.org/officeDocument/2006/relationships/image" Target="../media/image0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jpg"/><Relationship Id="rId4" Type="http://schemas.openxmlformats.org/officeDocument/2006/relationships/image" Target="../media/image14.jp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1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406100" y="2277150"/>
            <a:ext cx="8520600" cy="154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4800"/>
              <a:t>Antifragility - The code that feeds on chaos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1402650" y="3966800"/>
            <a:ext cx="6338700" cy="84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Florin Marius Popescu</a:t>
            </a:r>
            <a:br>
              <a:rPr lang="en" sz="3000"/>
            </a:br>
            <a:r>
              <a:rPr lang="en" sz="3000"/>
              <a:t>Software Engineer @ Froala</a:t>
            </a:r>
          </a:p>
        </p:txBody>
      </p:sp>
      <p:pic>
        <p:nvPicPr>
          <p:cNvPr descr="shipping_box_example.jpeg"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912" y="531400"/>
            <a:ext cx="2136975" cy="136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Why you would die instantly?</a:t>
            </a:r>
          </a:p>
        </p:txBody>
      </p:sp>
      <p:pic>
        <p:nvPicPr>
          <p:cNvPr descr="c_scale,fl_progressive,q_80,w_800.jpg"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025" y="1693899"/>
            <a:ext cx="4225950" cy="248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Feed the antifragile.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0violent-criminal_318-56374.png"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675" y="1198950"/>
            <a:ext cx="3466650" cy="346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Purpose of life.</a:t>
            </a:r>
          </a:p>
        </p:txBody>
      </p:sp>
      <p:cxnSp>
        <p:nvCxnSpPr>
          <p:cNvPr id="137" name="Shape 137"/>
          <p:cNvCxnSpPr>
            <a:stCxn id="136" idx="2"/>
          </p:cNvCxnSpPr>
          <p:nvPr/>
        </p:nvCxnSpPr>
        <p:spPr>
          <a:xfrm flipH="1">
            <a:off x="1347000" y="1017725"/>
            <a:ext cx="3225000" cy="381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8" name="Shape 138"/>
          <p:cNvCxnSpPr>
            <a:endCxn id="136" idx="2"/>
          </p:cNvCxnSpPr>
          <p:nvPr/>
        </p:nvCxnSpPr>
        <p:spPr>
          <a:xfrm rot="10800000">
            <a:off x="4572000" y="1017725"/>
            <a:ext cx="3332400" cy="3791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9" name="Shape 139"/>
          <p:cNvCxnSpPr/>
          <p:nvPr/>
        </p:nvCxnSpPr>
        <p:spPr>
          <a:xfrm flipH="1" rot="10800000">
            <a:off x="1369375" y="4809550"/>
            <a:ext cx="65352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0" name="Shape 140"/>
          <p:cNvCxnSpPr/>
          <p:nvPr/>
        </p:nvCxnSpPr>
        <p:spPr>
          <a:xfrm flipH="1" rot="10800000">
            <a:off x="1792425" y="4275225"/>
            <a:ext cx="5644500" cy="33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1" name="Shape 141"/>
          <p:cNvSpPr txBox="1"/>
          <p:nvPr/>
        </p:nvSpPr>
        <p:spPr>
          <a:xfrm>
            <a:off x="3590425" y="4286350"/>
            <a:ext cx="20931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000">
                <a:solidFill>
                  <a:srgbClr val="FF0000"/>
                </a:solidFill>
              </a:rPr>
              <a:t>HAZARD</a:t>
            </a:r>
          </a:p>
        </p:txBody>
      </p:sp>
      <p:cxnSp>
        <p:nvCxnSpPr>
          <p:cNvPr id="142" name="Shape 142"/>
          <p:cNvCxnSpPr/>
          <p:nvPr/>
        </p:nvCxnSpPr>
        <p:spPr>
          <a:xfrm flipH="1" rot="10800000">
            <a:off x="2315700" y="3685150"/>
            <a:ext cx="4642500" cy="33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3" name="Shape 143"/>
          <p:cNvCxnSpPr/>
          <p:nvPr/>
        </p:nvCxnSpPr>
        <p:spPr>
          <a:xfrm>
            <a:off x="2816675" y="3106150"/>
            <a:ext cx="36069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4" name="Shape 144"/>
          <p:cNvSpPr txBox="1"/>
          <p:nvPr/>
        </p:nvSpPr>
        <p:spPr>
          <a:xfrm>
            <a:off x="2965125" y="3685150"/>
            <a:ext cx="64128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600"/>
              <a:t>Physiological needs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3779700" y="3106150"/>
            <a:ext cx="64128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600"/>
              <a:t>Safety</a:t>
            </a:r>
          </a:p>
        </p:txBody>
      </p:sp>
      <p:cxnSp>
        <p:nvCxnSpPr>
          <p:cNvPr id="146" name="Shape 146"/>
          <p:cNvCxnSpPr/>
          <p:nvPr/>
        </p:nvCxnSpPr>
        <p:spPr>
          <a:xfrm>
            <a:off x="3328800" y="2493825"/>
            <a:ext cx="2560500" cy="22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7" name="Shape 147"/>
          <p:cNvSpPr txBox="1"/>
          <p:nvPr/>
        </p:nvSpPr>
        <p:spPr>
          <a:xfrm>
            <a:off x="3328800" y="2539525"/>
            <a:ext cx="64128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600"/>
              <a:t>Relationships</a:t>
            </a:r>
          </a:p>
        </p:txBody>
      </p:sp>
      <p:cxnSp>
        <p:nvCxnSpPr>
          <p:cNvPr id="148" name="Shape 148"/>
          <p:cNvCxnSpPr/>
          <p:nvPr/>
        </p:nvCxnSpPr>
        <p:spPr>
          <a:xfrm flipH="1" rot="10800000">
            <a:off x="3907725" y="1836675"/>
            <a:ext cx="1391700" cy="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9" name="Shape 149"/>
          <p:cNvSpPr txBox="1"/>
          <p:nvPr/>
        </p:nvSpPr>
        <p:spPr>
          <a:xfrm>
            <a:off x="3846500" y="1871000"/>
            <a:ext cx="64128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600"/>
              <a:t>Esteem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4954250" y="1053100"/>
            <a:ext cx="64128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600"/>
              <a:t>Self Actualization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Fruits want you dead. Poisoning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1fruitsfight.jpg"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150" y="1229900"/>
            <a:ext cx="4639399" cy="347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Skin in the game</a:t>
            </a:r>
          </a:p>
        </p:txBody>
      </p:sp>
      <p:pic>
        <p:nvPicPr>
          <p:cNvPr descr="19g6yu7f4vo9yjpg.jpg"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149" y="1262050"/>
            <a:ext cx="5011696" cy="3355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Redundancy is good, optimum not.</a:t>
            </a:r>
          </a:p>
        </p:txBody>
      </p:sp>
      <p:pic>
        <p:nvPicPr>
          <p:cNvPr descr="1durga1364086287617.png"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836" y="1146725"/>
            <a:ext cx="3444324" cy="360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Big is not good.</a:t>
            </a:r>
          </a:p>
        </p:txBody>
      </p:sp>
      <p:pic>
        <p:nvPicPr>
          <p:cNvPr descr="1435488313198.cached.jpg"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537" y="1451325"/>
            <a:ext cx="4678925" cy="31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Keep it local.</a:t>
            </a:r>
          </a:p>
        </p:txBody>
      </p:sp>
      <p:pic>
        <p:nvPicPr>
          <p:cNvPr descr="1distrubuted_centralized1.png"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949" y="1353825"/>
            <a:ext cx="6969850" cy="299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Statistics: Pricoche the happy pig.</a:t>
            </a:r>
          </a:p>
        </p:txBody>
      </p:sp>
      <p:pic>
        <p:nvPicPr>
          <p:cNvPr descr="0porco.jpg"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233" y="1423425"/>
            <a:ext cx="3315525" cy="32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Startups</a:t>
            </a:r>
          </a:p>
        </p:txBody>
      </p:sp>
      <p:pic>
        <p:nvPicPr>
          <p:cNvPr descr="0Fragile vs Antifragile.png"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5787" y="1086575"/>
            <a:ext cx="4092423" cy="363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Author: Nassim Nicholas Taleb</a:t>
            </a:r>
          </a:p>
        </p:txBody>
      </p:sp>
      <p:pic>
        <p:nvPicPr>
          <p:cNvPr descr="111Taleb_mug.JPG"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579" y="1545650"/>
            <a:ext cx="2845500" cy="2784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11blackswan.jpeg"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899" y="975601"/>
            <a:ext cx="2710506" cy="40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System dependent</a:t>
            </a:r>
          </a:p>
        </p:txBody>
      </p:sp>
      <p:pic>
        <p:nvPicPr>
          <p:cNvPr descr="0corporate-gym1.jpg"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379" y="1433250"/>
            <a:ext cx="3800674" cy="254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grey-windowpane-plaid-suit-mens-business-travel-outfit-ideas-rolling-carry-on-suitcase.jpg"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3475" y="1153050"/>
            <a:ext cx="2070174" cy="310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Antifragile programming</a:t>
            </a:r>
          </a:p>
        </p:txBody>
      </p:sp>
      <p:pic>
        <p:nvPicPr>
          <p:cNvPr descr="0hazards1-00.jpg"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75" y="1605862"/>
            <a:ext cx="3570025" cy="2677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sleep-icon-wojt55p.png"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3325" y="1342172"/>
            <a:ext cx="3172225" cy="300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Shape 208"/>
          <p:cNvCxnSpPr/>
          <p:nvPr/>
        </p:nvCxnSpPr>
        <p:spPr>
          <a:xfrm>
            <a:off x="4101600" y="2944625"/>
            <a:ext cx="6426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9" name="Shape 209"/>
          <p:cNvSpPr txBox="1"/>
          <p:nvPr/>
        </p:nvSpPr>
        <p:spPr>
          <a:xfrm>
            <a:off x="6423825" y="2705375"/>
            <a:ext cx="64128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000"/>
              <a:t>the </a:t>
            </a:r>
            <a:r>
              <a:rPr b="1" lang="en" sz="3000"/>
              <a:t>code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Agile vs Antifragile</a:t>
            </a:r>
          </a:p>
        </p:txBody>
      </p:sp>
      <p:pic>
        <p:nvPicPr>
          <p:cNvPr descr="1indicatoare-rutiere-d6-ocolire-6242369.jpg"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324" y="1592350"/>
            <a:ext cx="2937349" cy="264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Patch</a:t>
            </a:r>
          </a:p>
        </p:txBody>
      </p:sp>
      <p:pic>
        <p:nvPicPr>
          <p:cNvPr descr="000Deploying-a-patch-management-process.jpg"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262150"/>
            <a:ext cx="476250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Redundancy</a:t>
            </a:r>
          </a:p>
        </p:txBody>
      </p:sp>
      <p:pic>
        <p:nvPicPr>
          <p:cNvPr descr="servers1.jpg"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476" y="1324850"/>
            <a:ext cx="4297325" cy="352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Poison</a:t>
            </a:r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bugs.jpg"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162" y="1463837"/>
            <a:ext cx="2793675" cy="279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10x, Questions and Additions.</a:t>
            </a:r>
          </a:p>
        </p:txBody>
      </p:sp>
      <p:pic>
        <p:nvPicPr>
          <p:cNvPr descr="11picture-of-plus-sign-clipart-best-D40BLA-clipart.png"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875" y="1575400"/>
            <a:ext cx="2407550" cy="2407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1question-001.jpg"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150" y="1663425"/>
            <a:ext cx="1637173" cy="2231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mper.jpg" id="242" name="Shape 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4262" y="2285837"/>
            <a:ext cx="986675" cy="98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Motivation</a:t>
            </a:r>
          </a:p>
        </p:txBody>
      </p:sp>
      <p:pic>
        <p:nvPicPr>
          <p:cNvPr descr="00silhouettes-1186990_1920.png"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871" y="1017725"/>
            <a:ext cx="4901649" cy="37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What is antifragility?</a:t>
            </a:r>
          </a:p>
        </p:txBody>
      </p:sp>
      <p:pic>
        <p:nvPicPr>
          <p:cNvPr descr="0175546_PE328830_S5.JPG"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00" y="1695875"/>
            <a:ext cx="1751750" cy="1751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ulita-hexagonala-din-934-grupa-8_942_5_1428053625.jpg"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550" y="1607050"/>
            <a:ext cx="2118975" cy="2118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359215162_glass-of-water1.jpg" id="77" name="Shape 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5075" y="1404075"/>
            <a:ext cx="2118973" cy="2118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1dna-helix.gif" id="78" name="Shape 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1200" y="1404075"/>
            <a:ext cx="1558899" cy="20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>
            <a:off x="762950" y="3633975"/>
            <a:ext cx="14907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fragile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2569950" y="3633975"/>
            <a:ext cx="14532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robust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4823525" y="3633975"/>
            <a:ext cx="12483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agile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6694500" y="3633975"/>
            <a:ext cx="19227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antifragile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Fragile/Robust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152475"/>
            <a:ext cx="8520600" cy="38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4191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Build wheels.</a:t>
            </a:r>
          </a:p>
          <a:p>
            <a:pPr indent="-4191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Build engine.</a:t>
            </a:r>
          </a:p>
          <a:p>
            <a:pPr indent="-4191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Build … oups out of business</a:t>
            </a:r>
            <a:r>
              <a:rPr lang="en" sz="3000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6Tpoognyc.jpg"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3400" y="1707518"/>
            <a:ext cx="1728474" cy="17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 sz="3000"/>
              <a:t>Second law of thermodynamics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 sz="30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1ed5b7381cd6a91dc50ba56797f336c34.jpg"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425" y="1152474"/>
            <a:ext cx="3907150" cy="3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Agile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152475"/>
            <a:ext cx="8520600" cy="38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4191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Build a roller blade.</a:t>
            </a:r>
          </a:p>
          <a:p>
            <a:pPr indent="-4191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Build a bike.</a:t>
            </a:r>
          </a:p>
          <a:p>
            <a:pPr indent="-4191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Build a car.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1Bundles_Of_Dollars_PNG_Clipart_Picture.png"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175" y="2288725"/>
            <a:ext cx="3878025" cy="237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Antifragile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1152475"/>
            <a:ext cx="8520600" cy="38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4191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Build a scooter.</a:t>
            </a:r>
          </a:p>
          <a:p>
            <a:pPr indent="-4191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Scooter delivery.</a:t>
            </a:r>
          </a:p>
          <a:p>
            <a:pPr indent="-4191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Air conditioning.</a:t>
            </a:r>
          </a:p>
          <a:p>
            <a:pPr indent="-4191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Space travel.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1MuscularManPosing.jpg"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074" y="574225"/>
            <a:ext cx="2288122" cy="2252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0in-x-3in-254mm-x-76mm-caution-danger-zone-business-decal-store-sign-decals-sticker-stickers.jpg"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9737" y="3776791"/>
            <a:ext cx="2384526" cy="731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backgrounds-1423864539-shelter_activity_02.png" id="112" name="Shape 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0225" y="3031300"/>
            <a:ext cx="2500150" cy="1827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Agile vs Antifragile</a:t>
            </a:r>
          </a:p>
        </p:txBody>
      </p:sp>
      <p:pic>
        <p:nvPicPr>
          <p:cNvPr descr="68c9fd093b3cfe42361038b126313f87.jpg"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7050" y="1324900"/>
            <a:ext cx="4656024" cy="34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